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336" r:id="rId4"/>
    <p:sldId id="349" r:id="rId5"/>
    <p:sldId id="351" r:id="rId6"/>
    <p:sldId id="372" r:id="rId7"/>
    <p:sldId id="370" r:id="rId8"/>
    <p:sldId id="328" r:id="rId9"/>
    <p:sldId id="371" r:id="rId10"/>
    <p:sldId id="354" r:id="rId11"/>
    <p:sldId id="355" r:id="rId12"/>
    <p:sldId id="357" r:id="rId13"/>
    <p:sldId id="362" r:id="rId14"/>
    <p:sldId id="363" r:id="rId15"/>
    <p:sldId id="338" r:id="rId16"/>
    <p:sldId id="264" r:id="rId17"/>
    <p:sldId id="272" r:id="rId18"/>
    <p:sldId id="358" r:id="rId19"/>
    <p:sldId id="271" r:id="rId20"/>
    <p:sldId id="359" r:id="rId21"/>
    <p:sldId id="360" r:id="rId22"/>
    <p:sldId id="270" r:id="rId23"/>
    <p:sldId id="340" r:id="rId24"/>
    <p:sldId id="364" r:id="rId25"/>
    <p:sldId id="269" r:id="rId26"/>
    <p:sldId id="369" r:id="rId27"/>
    <p:sldId id="375" r:id="rId28"/>
    <p:sldId id="348" r:id="rId29"/>
    <p:sldId id="265" r:id="rId30"/>
    <p:sldId id="376" r:id="rId31"/>
    <p:sldId id="261" r:id="rId32"/>
    <p:sldId id="373" r:id="rId33"/>
    <p:sldId id="374" r:id="rId34"/>
    <p:sldId id="284" r:id="rId35"/>
    <p:sldId id="365" r:id="rId36"/>
    <p:sldId id="368" r:id="rId37"/>
    <p:sldId id="361" r:id="rId38"/>
    <p:sldId id="335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E2C9B-9410-4DF9-971E-3648DD6BD72F}" v="21" dt="2024-04-24T14:07:31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30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5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A51E2C9B-9410-4DF9-971E-3648DD6BD72F}"/>
    <pc:docChg chg="undo custSel addSld modSld sldOrd">
      <pc:chgData name="Lotte de Laat" userId="15de91df-583f-4d70-b778-ea26560819e4" providerId="ADAL" clId="{A51E2C9B-9410-4DF9-971E-3648DD6BD72F}" dt="2024-04-24T14:07:06.867" v="960" actId="1076"/>
      <pc:docMkLst>
        <pc:docMk/>
      </pc:docMkLst>
      <pc:sldChg chg="modSp mod">
        <pc:chgData name="Lotte de Laat" userId="15de91df-583f-4d70-b778-ea26560819e4" providerId="ADAL" clId="{A51E2C9B-9410-4DF9-971E-3648DD6BD72F}" dt="2024-04-24T11:07:37.018" v="892" actId="207"/>
        <pc:sldMkLst>
          <pc:docMk/>
          <pc:sldMk cId="2590811509" sldId="261"/>
        </pc:sldMkLst>
        <pc:spChg chg="mod">
          <ac:chgData name="Lotte de Laat" userId="15de91df-583f-4d70-b778-ea26560819e4" providerId="ADAL" clId="{A51E2C9B-9410-4DF9-971E-3648DD6BD72F}" dt="2024-04-24T11:07:37.018" v="892" actId="207"/>
          <ac:spMkLst>
            <pc:docMk/>
            <pc:sldMk cId="2590811509" sldId="261"/>
            <ac:spMk id="2" creationId="{00000000-0000-0000-0000-000000000000}"/>
          </ac:spMkLst>
        </pc:spChg>
      </pc:sldChg>
      <pc:sldChg chg="ord">
        <pc:chgData name="Lotte de Laat" userId="15de91df-583f-4d70-b778-ea26560819e4" providerId="ADAL" clId="{A51E2C9B-9410-4DF9-971E-3648DD6BD72F}" dt="2024-04-24T14:01:54.126" v="958"/>
        <pc:sldMkLst>
          <pc:docMk/>
          <pc:sldMk cId="2991736513" sldId="265"/>
        </pc:sldMkLst>
      </pc:sldChg>
      <pc:sldChg chg="modSp mod ord">
        <pc:chgData name="Lotte de Laat" userId="15de91df-583f-4d70-b778-ea26560819e4" providerId="ADAL" clId="{A51E2C9B-9410-4DF9-971E-3648DD6BD72F}" dt="2024-04-24T13:57:44.800" v="894"/>
        <pc:sldMkLst>
          <pc:docMk/>
          <pc:sldMk cId="1364888011" sldId="336"/>
        </pc:sldMkLst>
        <pc:spChg chg="mod">
          <ac:chgData name="Lotte de Laat" userId="15de91df-583f-4d70-b778-ea26560819e4" providerId="ADAL" clId="{A51E2C9B-9410-4DF9-971E-3648DD6BD72F}" dt="2024-04-24T07:50:18.300" v="87" actId="5793"/>
          <ac:spMkLst>
            <pc:docMk/>
            <pc:sldMk cId="1364888011" sldId="336"/>
            <ac:spMk id="3" creationId="{76D380B1-7184-4AD7-96A8-5D421148340A}"/>
          </ac:spMkLst>
        </pc:spChg>
      </pc:sldChg>
      <pc:sldChg chg="modSp mod">
        <pc:chgData name="Lotte de Laat" userId="15de91df-583f-4d70-b778-ea26560819e4" providerId="ADAL" clId="{A51E2C9B-9410-4DF9-971E-3648DD6BD72F}" dt="2024-04-24T11:01:59.578" v="489" actId="20577"/>
        <pc:sldMkLst>
          <pc:docMk/>
          <pc:sldMk cId="4021953621" sldId="338"/>
        </pc:sldMkLst>
        <pc:spChg chg="mod">
          <ac:chgData name="Lotte de Laat" userId="15de91df-583f-4d70-b778-ea26560819e4" providerId="ADAL" clId="{A51E2C9B-9410-4DF9-971E-3648DD6BD72F}" dt="2024-04-24T11:01:59.578" v="489" actId="20577"/>
          <ac:spMkLst>
            <pc:docMk/>
            <pc:sldMk cId="4021953621" sldId="338"/>
            <ac:spMk id="2" creationId="{00000000-0000-0000-0000-000000000000}"/>
          </ac:spMkLst>
        </pc:spChg>
      </pc:sldChg>
      <pc:sldChg chg="ord">
        <pc:chgData name="Lotte de Laat" userId="15de91df-583f-4d70-b778-ea26560819e4" providerId="ADAL" clId="{A51E2C9B-9410-4DF9-971E-3648DD6BD72F}" dt="2024-04-24T14:01:51.918" v="956"/>
        <pc:sldMkLst>
          <pc:docMk/>
          <pc:sldMk cId="1866584265" sldId="348"/>
        </pc:sldMkLst>
      </pc:sldChg>
      <pc:sldChg chg="modSp mod ord">
        <pc:chgData name="Lotte de Laat" userId="15de91df-583f-4d70-b778-ea26560819e4" providerId="ADAL" clId="{A51E2C9B-9410-4DF9-971E-3648DD6BD72F}" dt="2024-04-24T13:57:49.023" v="896"/>
        <pc:sldMkLst>
          <pc:docMk/>
          <pc:sldMk cId="2419799053" sldId="349"/>
        </pc:sldMkLst>
        <pc:spChg chg="mod">
          <ac:chgData name="Lotte de Laat" userId="15de91df-583f-4d70-b778-ea26560819e4" providerId="ADAL" clId="{A51E2C9B-9410-4DF9-971E-3648DD6BD72F}" dt="2024-04-24T07:50:07.821" v="84" actId="20577"/>
          <ac:spMkLst>
            <pc:docMk/>
            <pc:sldMk cId="2419799053" sldId="349"/>
            <ac:spMk id="3" creationId="{10BF9FE2-0B9B-49C3-978E-63845B117598}"/>
          </ac:spMkLst>
        </pc:spChg>
      </pc:sldChg>
      <pc:sldChg chg="ord">
        <pc:chgData name="Lotte de Laat" userId="15de91df-583f-4d70-b778-ea26560819e4" providerId="ADAL" clId="{A51E2C9B-9410-4DF9-971E-3648DD6BD72F}" dt="2024-04-24T13:57:54.702" v="900"/>
        <pc:sldMkLst>
          <pc:docMk/>
          <pc:sldMk cId="1480509353" sldId="351"/>
        </pc:sldMkLst>
      </pc:sldChg>
      <pc:sldChg chg="modSp modAnim">
        <pc:chgData name="Lotte de Laat" userId="15de91df-583f-4d70-b778-ea26560819e4" providerId="ADAL" clId="{A51E2C9B-9410-4DF9-971E-3648DD6BD72F}" dt="2024-04-24T13:59:12.555" v="928" actId="20577"/>
        <pc:sldMkLst>
          <pc:docMk/>
          <pc:sldMk cId="1884449895" sldId="358"/>
        </pc:sldMkLst>
        <pc:spChg chg="mod">
          <ac:chgData name="Lotte de Laat" userId="15de91df-583f-4d70-b778-ea26560819e4" providerId="ADAL" clId="{A51E2C9B-9410-4DF9-971E-3648DD6BD72F}" dt="2024-04-24T13:59:12.555" v="928" actId="20577"/>
          <ac:spMkLst>
            <pc:docMk/>
            <pc:sldMk cId="1884449895" sldId="358"/>
            <ac:spMk id="3" creationId="{00000000-0000-0000-0000-000000000000}"/>
          </ac:spMkLst>
        </pc:spChg>
      </pc:sldChg>
      <pc:sldChg chg="modSp mod">
        <pc:chgData name="Lotte de Laat" userId="15de91df-583f-4d70-b778-ea26560819e4" providerId="ADAL" clId="{A51E2C9B-9410-4DF9-971E-3648DD6BD72F}" dt="2024-04-24T13:59:01.886" v="915" actId="120"/>
        <pc:sldMkLst>
          <pc:docMk/>
          <pc:sldMk cId="2547098238" sldId="362"/>
        </pc:sldMkLst>
        <pc:spChg chg="mod">
          <ac:chgData name="Lotte de Laat" userId="15de91df-583f-4d70-b778-ea26560819e4" providerId="ADAL" clId="{A51E2C9B-9410-4DF9-971E-3648DD6BD72F}" dt="2024-04-24T13:59:01.886" v="915" actId="120"/>
          <ac:spMkLst>
            <pc:docMk/>
            <pc:sldMk cId="2547098238" sldId="362"/>
            <ac:spMk id="2" creationId="{45680563-1F75-6851-04EA-223F29F9932F}"/>
          </ac:spMkLst>
        </pc:spChg>
      </pc:sldChg>
      <pc:sldChg chg="ord">
        <pc:chgData name="Lotte de Laat" userId="15de91df-583f-4d70-b778-ea26560819e4" providerId="ADAL" clId="{A51E2C9B-9410-4DF9-971E-3648DD6BD72F}" dt="2024-04-24T13:57:52.775" v="898"/>
        <pc:sldMkLst>
          <pc:docMk/>
          <pc:sldMk cId="2961265491" sldId="372"/>
        </pc:sldMkLst>
      </pc:sldChg>
      <pc:sldChg chg="addSp delSp modSp new mod">
        <pc:chgData name="Lotte de Laat" userId="15de91df-583f-4d70-b778-ea26560819e4" providerId="ADAL" clId="{A51E2C9B-9410-4DF9-971E-3648DD6BD72F}" dt="2024-04-24T10:59:32.702" v="140" actId="20577"/>
        <pc:sldMkLst>
          <pc:docMk/>
          <pc:sldMk cId="553027379" sldId="373"/>
        </pc:sldMkLst>
        <pc:spChg chg="mod">
          <ac:chgData name="Lotte de Laat" userId="15de91df-583f-4d70-b778-ea26560819e4" providerId="ADAL" clId="{A51E2C9B-9410-4DF9-971E-3648DD6BD72F}" dt="2024-04-24T10:59:32.702" v="140" actId="20577"/>
          <ac:spMkLst>
            <pc:docMk/>
            <pc:sldMk cId="553027379" sldId="373"/>
            <ac:spMk id="2" creationId="{01FFB2C3-6CD2-C6CB-203D-4A1F2666F2B7}"/>
          </ac:spMkLst>
        </pc:spChg>
        <pc:spChg chg="del">
          <ac:chgData name="Lotte de Laat" userId="15de91df-583f-4d70-b778-ea26560819e4" providerId="ADAL" clId="{A51E2C9B-9410-4DF9-971E-3648DD6BD72F}" dt="2024-04-24T10:58:57.746" v="115" actId="22"/>
          <ac:spMkLst>
            <pc:docMk/>
            <pc:sldMk cId="553027379" sldId="373"/>
            <ac:spMk id="3" creationId="{3F3EFB08-571B-2A3B-9A34-9BEF65E5DFA4}"/>
          </ac:spMkLst>
        </pc:spChg>
        <pc:picChg chg="add mod ord">
          <ac:chgData name="Lotte de Laat" userId="15de91df-583f-4d70-b778-ea26560819e4" providerId="ADAL" clId="{A51E2C9B-9410-4DF9-971E-3648DD6BD72F}" dt="2024-04-24T10:58:57.746" v="115" actId="22"/>
          <ac:picMkLst>
            <pc:docMk/>
            <pc:sldMk cId="553027379" sldId="373"/>
            <ac:picMk id="5" creationId="{D7210590-24AF-DC65-0BBB-934DF1327F0D}"/>
          </ac:picMkLst>
        </pc:picChg>
      </pc:sldChg>
      <pc:sldChg chg="modSp new mod">
        <pc:chgData name="Lotte de Laat" userId="15de91df-583f-4d70-b778-ea26560819e4" providerId="ADAL" clId="{A51E2C9B-9410-4DF9-971E-3648DD6BD72F}" dt="2024-04-24T11:01:07.445" v="482" actId="113"/>
        <pc:sldMkLst>
          <pc:docMk/>
          <pc:sldMk cId="564141163" sldId="374"/>
        </pc:sldMkLst>
        <pc:spChg chg="mod">
          <ac:chgData name="Lotte de Laat" userId="15de91df-583f-4d70-b778-ea26560819e4" providerId="ADAL" clId="{A51E2C9B-9410-4DF9-971E-3648DD6BD72F}" dt="2024-04-24T11:01:07.445" v="482" actId="113"/>
          <ac:spMkLst>
            <pc:docMk/>
            <pc:sldMk cId="564141163" sldId="374"/>
            <ac:spMk id="2" creationId="{4537BD47-E2B6-1BD3-7868-26F53C81AD54}"/>
          </ac:spMkLst>
        </pc:spChg>
        <pc:spChg chg="mod">
          <ac:chgData name="Lotte de Laat" userId="15de91df-583f-4d70-b778-ea26560819e4" providerId="ADAL" clId="{A51E2C9B-9410-4DF9-971E-3648DD6BD72F}" dt="2024-04-24T11:00:41.195" v="473" actId="20577"/>
          <ac:spMkLst>
            <pc:docMk/>
            <pc:sldMk cId="564141163" sldId="374"/>
            <ac:spMk id="3" creationId="{4B8ED166-691F-30A6-BAD8-AEAFE5DB078A}"/>
          </ac:spMkLst>
        </pc:spChg>
      </pc:sldChg>
      <pc:sldChg chg="addSp delSp modSp add mod">
        <pc:chgData name="Lotte de Laat" userId="15de91df-583f-4d70-b778-ea26560819e4" providerId="ADAL" clId="{A51E2C9B-9410-4DF9-971E-3648DD6BD72F}" dt="2024-04-24T11:07:26.229" v="890" actId="20577"/>
        <pc:sldMkLst>
          <pc:docMk/>
          <pc:sldMk cId="4115558093" sldId="375"/>
        </pc:sldMkLst>
        <pc:spChg chg="mod">
          <ac:chgData name="Lotte de Laat" userId="15de91df-583f-4d70-b778-ea26560819e4" providerId="ADAL" clId="{A51E2C9B-9410-4DF9-971E-3648DD6BD72F}" dt="2024-04-24T11:05:18.300" v="767" actId="20577"/>
          <ac:spMkLst>
            <pc:docMk/>
            <pc:sldMk cId="4115558093" sldId="375"/>
            <ac:spMk id="2" creationId="{B3A0EA27-86E1-A699-4788-F216EB46658B}"/>
          </ac:spMkLst>
        </pc:spChg>
        <pc:spChg chg="add del mod">
          <ac:chgData name="Lotte de Laat" userId="15de91df-583f-4d70-b778-ea26560819e4" providerId="ADAL" clId="{A51E2C9B-9410-4DF9-971E-3648DD6BD72F}" dt="2024-04-24T11:07:26.229" v="890" actId="20577"/>
          <ac:spMkLst>
            <pc:docMk/>
            <pc:sldMk cId="4115558093" sldId="375"/>
            <ac:spMk id="3" creationId="{115D02DA-BE33-7324-386A-074109019BE4}"/>
          </ac:spMkLst>
        </pc:spChg>
        <pc:spChg chg="add del mod">
          <ac:chgData name="Lotte de Laat" userId="15de91df-583f-4d70-b778-ea26560819e4" providerId="ADAL" clId="{A51E2C9B-9410-4DF9-971E-3648DD6BD72F}" dt="2024-04-24T11:03:19.717" v="575" actId="478"/>
          <ac:spMkLst>
            <pc:docMk/>
            <pc:sldMk cId="4115558093" sldId="375"/>
            <ac:spMk id="5" creationId="{EB1AA12F-3C10-708C-F948-37E2415C4684}"/>
          </ac:spMkLst>
        </pc:spChg>
        <pc:picChg chg="del">
          <ac:chgData name="Lotte de Laat" userId="15de91df-583f-4d70-b778-ea26560819e4" providerId="ADAL" clId="{A51E2C9B-9410-4DF9-971E-3648DD6BD72F}" dt="2024-04-24T11:02:53.416" v="491" actId="478"/>
          <ac:picMkLst>
            <pc:docMk/>
            <pc:sldMk cId="4115558093" sldId="375"/>
            <ac:picMk id="3074" creationId="{69D37780-976E-B90B-41EB-7429BEF6F1A8}"/>
          </ac:picMkLst>
        </pc:picChg>
        <pc:picChg chg="del">
          <ac:chgData name="Lotte de Laat" userId="15de91df-583f-4d70-b778-ea26560819e4" providerId="ADAL" clId="{A51E2C9B-9410-4DF9-971E-3648DD6BD72F}" dt="2024-04-24T11:03:17.215" v="573" actId="478"/>
          <ac:picMkLst>
            <pc:docMk/>
            <pc:sldMk cId="4115558093" sldId="375"/>
            <ac:picMk id="3076" creationId="{C42F677A-86DC-6149-CB58-FA90B04F547E}"/>
          </ac:picMkLst>
        </pc:picChg>
        <pc:picChg chg="del">
          <ac:chgData name="Lotte de Laat" userId="15de91df-583f-4d70-b778-ea26560819e4" providerId="ADAL" clId="{A51E2C9B-9410-4DF9-971E-3648DD6BD72F}" dt="2024-04-24T11:03:21.029" v="576" actId="478"/>
          <ac:picMkLst>
            <pc:docMk/>
            <pc:sldMk cId="4115558093" sldId="375"/>
            <ac:picMk id="3078" creationId="{A6125E11-13CC-7F6D-6544-499B0CD7538A}"/>
          </ac:picMkLst>
        </pc:picChg>
      </pc:sldChg>
      <pc:sldChg chg="addSp delSp modSp new mod">
        <pc:chgData name="Lotte de Laat" userId="15de91df-583f-4d70-b778-ea26560819e4" providerId="ADAL" clId="{A51E2C9B-9410-4DF9-971E-3648DD6BD72F}" dt="2024-04-24T14:07:06.867" v="960" actId="1076"/>
        <pc:sldMkLst>
          <pc:docMk/>
          <pc:sldMk cId="23734187" sldId="376"/>
        </pc:sldMkLst>
        <pc:spChg chg="mod">
          <ac:chgData name="Lotte de Laat" userId="15de91df-583f-4d70-b778-ea26560819e4" providerId="ADAL" clId="{A51E2C9B-9410-4DF9-971E-3648DD6BD72F}" dt="2024-04-24T13:59:37.462" v="951" actId="113"/>
          <ac:spMkLst>
            <pc:docMk/>
            <pc:sldMk cId="23734187" sldId="376"/>
            <ac:spMk id="2" creationId="{A984CF92-8391-31CB-B4E9-AFD33702FC0F}"/>
          </ac:spMkLst>
        </pc:spChg>
        <pc:spChg chg="del">
          <ac:chgData name="Lotte de Laat" userId="15de91df-583f-4d70-b778-ea26560819e4" providerId="ADAL" clId="{A51E2C9B-9410-4DF9-971E-3648DD6BD72F}" dt="2024-04-24T13:59:31.967" v="949"/>
          <ac:spMkLst>
            <pc:docMk/>
            <pc:sldMk cId="23734187" sldId="376"/>
            <ac:spMk id="3" creationId="{A20C5EE0-0886-829D-80A5-3AC2D343C5A3}"/>
          </ac:spMkLst>
        </pc:spChg>
        <pc:spChg chg="add mod">
          <ac:chgData name="Lotte de Laat" userId="15de91df-583f-4d70-b778-ea26560819e4" providerId="ADAL" clId="{A51E2C9B-9410-4DF9-971E-3648DD6BD72F}" dt="2024-04-24T14:07:06.867" v="960" actId="1076"/>
          <ac:spMkLst>
            <pc:docMk/>
            <pc:sldMk cId="23734187" sldId="376"/>
            <ac:spMk id="5" creationId="{CAFAE538-3A30-8CC8-167F-65E9EFDFD430}"/>
          </ac:spMkLst>
        </pc:spChg>
        <pc:picChg chg="add mod">
          <ac:chgData name="Lotte de Laat" userId="15de91df-583f-4d70-b778-ea26560819e4" providerId="ADAL" clId="{A51E2C9B-9410-4DF9-971E-3648DD6BD72F}" dt="2024-04-24T13:59:42.932" v="954" actId="1076"/>
          <ac:picMkLst>
            <pc:docMk/>
            <pc:sldMk cId="23734187" sldId="376"/>
            <ac:picMk id="1026" creationId="{AB9D04A8-9890-3A17-90E5-E9D87E79C5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24-4-2024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24-4-2024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6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24-4-2024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35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24-4-2024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3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545FA-D406-48B3-8329-310ECFA5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BE9339-6E15-4C78-882B-700515E2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2B807A-49D2-46E6-B8F3-98769BEA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24-4-2024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A874A0-53C9-4C46-B552-BE5017CB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E91B70-1C7A-4A9F-B2F0-152ACE77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6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DE51-1CC3-428E-A6C5-561DF4DBC1A1}" type="datetimeFigureOut">
              <a:rPr lang="nl-NL" smtClean="0"/>
              <a:t>24-4-2024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zuBp8lb5kE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kNVfRuVhZg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IojCRv181s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AOofzr4bc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78" y="666750"/>
            <a:ext cx="3685841" cy="3255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Inrichting van een gebied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7"/>
            <a:ext cx="368584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LJ1-P4 - les 1 </a:t>
            </a:r>
            <a:br>
              <a:rPr lang="nl-NL" dirty="0"/>
            </a:br>
            <a:r>
              <a:rPr lang="nl-NL" b="1" dirty="0"/>
              <a:t>vrije tijd en </a:t>
            </a:r>
            <a:br>
              <a:rPr lang="nl-NL" b="1" dirty="0"/>
            </a:br>
            <a:r>
              <a:rPr lang="nl-NL" b="1" dirty="0"/>
              <a:t>recreatie in de stad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7" name="Afbeelding 6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C222C31D-331B-4FF2-9A59-738516B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-1" b="12899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9" name="Afbeelding 8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79C55FEF-D83D-44CB-92EF-19403DE59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-1" b="9747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cxnSp>
        <p:nvCxnSpPr>
          <p:cNvPr id="79" name="Straight Connector 13">
            <a:extLst>
              <a:ext uri="{FF2B5EF4-FFF2-40B4-BE49-F238E27FC236}">
                <a16:creationId xmlns:a16="http://schemas.microsoft.com/office/drawing/2014/main" id="{4C926754-442D-4B53-A993-1A758431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78378" y="4003046"/>
            <a:ext cx="3383280" cy="0"/>
          </a:xfrm>
          <a:prstGeom prst="line">
            <a:avLst/>
          </a:prstGeom>
          <a:ln w="19050">
            <a:solidFill>
              <a:srgbClr val="D3D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C7F0F-B210-4871-BD0A-6DF98A3B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IBS Opdracht deze periode?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8FE565-8A06-42E6-B25C-50A00ED96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FC950E8-D91A-B8FD-4728-CDDEDC1A66FC}"/>
              </a:ext>
            </a:extLst>
          </p:cNvPr>
          <p:cNvSpPr txBox="1"/>
          <p:nvPr/>
        </p:nvSpPr>
        <p:spPr>
          <a:xfrm>
            <a:off x="1146209" y="4001294"/>
            <a:ext cx="1029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0" i="1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F7205A9-A72C-05CE-720B-D956B54A79BF}"/>
              </a:ext>
            </a:extLst>
          </p:cNvPr>
          <p:cNvSpPr txBox="1"/>
          <p:nvPr/>
        </p:nvSpPr>
        <p:spPr>
          <a:xfrm>
            <a:off x="2399070" y="2544127"/>
            <a:ext cx="7521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Parkring (youtube.com)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26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112CF-9E20-4C74-80CD-2FEA1574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recreatie</a:t>
            </a:r>
            <a:r>
              <a:rPr lang="nl-NL" dirty="0"/>
              <a:t>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2C38CA-966A-EB0E-2B0C-13F9686BF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op! </a:t>
            </a:r>
          </a:p>
        </p:txBody>
      </p:sp>
    </p:spTree>
    <p:extLst>
      <p:ext uri="{BB962C8B-B14F-4D97-AF65-F5344CB8AC3E}">
        <p14:creationId xmlns:p14="http://schemas.microsoft.com/office/powerpoint/2010/main" val="220086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112CF-9E20-4C74-80CD-2FEA1574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Wat is recreatie?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5D4702F-5DCA-4CC1-82EF-B84B76AE5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81" y="1793363"/>
            <a:ext cx="5844369" cy="391697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656DA5-DEA1-41C3-9629-7C3E4765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101" y="2266269"/>
            <a:ext cx="5532818" cy="24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80563-1F75-6851-04EA-223F29F9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</a:t>
            </a:r>
            <a:r>
              <a:rPr lang="nl-NL" b="1" dirty="0">
                <a:solidFill>
                  <a:srgbClr val="7030A0"/>
                </a:solidFill>
              </a:rPr>
              <a:t>recreatiemogelijkheden?</a:t>
            </a:r>
            <a:br>
              <a:rPr lang="nl-NL" b="1" dirty="0">
                <a:solidFill>
                  <a:srgbClr val="7030A0"/>
                </a:solidFill>
              </a:rPr>
            </a:br>
            <a:r>
              <a:rPr lang="nl-NL" sz="3200" b="1" dirty="0">
                <a:solidFill>
                  <a:srgbClr val="7030A0"/>
                </a:solidFill>
              </a:rPr>
              <a:t>Zoek op!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3D816C-28B8-5553-2673-0F9D0989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buiten ?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Voor binnen ? </a:t>
            </a:r>
          </a:p>
        </p:txBody>
      </p:sp>
    </p:spTree>
    <p:extLst>
      <p:ext uri="{BB962C8B-B14F-4D97-AF65-F5344CB8AC3E}">
        <p14:creationId xmlns:p14="http://schemas.microsoft.com/office/powerpoint/2010/main" val="254709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euwe recreatie mogelijkheden Vinkeveen">
            <a:extLst>
              <a:ext uri="{FF2B5EF4-FFF2-40B4-BE49-F238E27FC236}">
                <a16:creationId xmlns:a16="http://schemas.microsoft.com/office/drawing/2014/main" id="{6796D195-684E-3278-0C87-8E19C0DA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21" y="270905"/>
            <a:ext cx="6268935" cy="631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is </a:t>
            </a:r>
            <a:r>
              <a:rPr lang="nl-NL" b="1" dirty="0" err="1"/>
              <a:t>leisure</a:t>
            </a:r>
            <a:r>
              <a:rPr lang="nl-NL" b="1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6235" y="1196753"/>
            <a:ext cx="9254565" cy="492941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Leisure: Engelse benaming UK en VS voor vrije tijd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Onlinemedia 3" title="How to pronounce leisure | British English and American English pronunciation">
            <a:hlinkClick r:id="" action="ppaction://media"/>
            <a:extLst>
              <a:ext uri="{FF2B5EF4-FFF2-40B4-BE49-F238E27FC236}">
                <a16:creationId xmlns:a16="http://schemas.microsoft.com/office/drawing/2014/main" id="{04081C81-63F2-4CE6-BD12-F7B5E495E2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824" y="2388721"/>
            <a:ext cx="7342094" cy="41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is </a:t>
            </a:r>
            <a:r>
              <a:rPr lang="nl-NL" b="1" dirty="0">
                <a:solidFill>
                  <a:srgbClr val="7030A0"/>
                </a:solidFill>
              </a:rPr>
              <a:t>vrijetijd</a:t>
            </a:r>
            <a:r>
              <a:rPr lang="nl-NL" b="1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7273" y="1367259"/>
            <a:ext cx="7543800" cy="3704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Definitie Vrijetijd</a:t>
            </a:r>
            <a:r>
              <a:rPr lang="nl-NL" dirty="0"/>
              <a:t>: vrije tijd is alle tijd die overblijft na aftrek van de externe en noodzakelijke verplichtingen.</a:t>
            </a:r>
          </a:p>
          <a:p>
            <a:pPr marL="0" indent="0">
              <a:buNone/>
            </a:pPr>
            <a:r>
              <a:rPr lang="nl-NL" dirty="0"/>
              <a:t>Noodzakelijke verplichtingen zijn: slapen, eten, school, werk, hygiëne.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Geen vrije tijd - Geheugen van Oost">
            <a:extLst>
              <a:ext uri="{FF2B5EF4-FFF2-40B4-BE49-F238E27FC236}">
                <a16:creationId xmlns:a16="http://schemas.microsoft.com/office/drawing/2014/main" id="{70CD94BE-D407-4656-D7F0-1D67FD21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46" y="1943351"/>
            <a:ext cx="2883569" cy="40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800323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Dit is van invloed op vrijetijdsgedrag.</a:t>
            </a:r>
          </a:p>
          <a:p>
            <a:r>
              <a:rPr lang="nl-NL" dirty="0"/>
              <a:t>de maatschappij </a:t>
            </a:r>
          </a:p>
          <a:p>
            <a:r>
              <a:rPr lang="nl-NL" dirty="0"/>
              <a:t>sociale structuur</a:t>
            </a:r>
          </a:p>
          <a:p>
            <a:r>
              <a:rPr lang="nl-NL" dirty="0"/>
              <a:t>sociale cultuur</a:t>
            </a:r>
          </a:p>
        </p:txBody>
      </p:sp>
    </p:spTree>
    <p:extLst>
      <p:ext uri="{BB962C8B-B14F-4D97-AF65-F5344CB8AC3E}">
        <p14:creationId xmlns:p14="http://schemas.microsoft.com/office/powerpoint/2010/main" val="55557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Vrijetijdsgedrag: 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6" y="1438491"/>
            <a:ext cx="800323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wordt er bedoeld met de “maatschappij”?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Zoek op!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4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5" y="1438491"/>
            <a:ext cx="9099537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wordt er bedoeld met de “maatschappij”?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Meestal bepaald door landsgrenzen.</a:t>
            </a:r>
          </a:p>
          <a:p>
            <a:r>
              <a:rPr lang="nl-NL" dirty="0"/>
              <a:t>Gebruiken en gewoontes in een land.</a:t>
            </a:r>
          </a:p>
          <a:p>
            <a:r>
              <a:rPr lang="nl-NL" dirty="0"/>
              <a:t>De manier waarop de staat is ingericht.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highlight>
                  <a:srgbClr val="00FFFF"/>
                </a:highlight>
              </a:rPr>
              <a:t>Flitsopdracht: 2 minuten</a:t>
            </a:r>
          </a:p>
          <a:p>
            <a:pPr marL="0" indent="0">
              <a:buNone/>
            </a:pPr>
            <a:r>
              <a:rPr lang="nl-NL" dirty="0">
                <a:highlight>
                  <a:srgbClr val="00FFFF"/>
                </a:highlight>
              </a:rPr>
              <a:t>Zoek op: Wat kenmerkt de maatschappij van Nederland?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1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1 – vrije tijd en recreatie in de stad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30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recreatie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leisure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vrijetijdsgedrag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cultuur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structuur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maatschappij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demografisch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Maatschappij =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6" y="1690688"/>
            <a:ext cx="8912250" cy="467721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een </a:t>
            </a:r>
            <a:r>
              <a:rPr lang="nl-NL" b="1" dirty="0"/>
              <a:t>samenleving</a:t>
            </a:r>
            <a:r>
              <a:rPr lang="nl-NL" dirty="0"/>
              <a:t> word je geboren en vervul je als individu verschillende rollen: buurman, zoon/dochter, medesupporter, iemand die dezelfde taal spreekt, etc. </a:t>
            </a:r>
          </a:p>
          <a:p>
            <a:pPr marL="0" indent="0">
              <a:buNone/>
            </a:pPr>
            <a:r>
              <a:rPr lang="nl-NL" dirty="0"/>
              <a:t>Een samenleving wordt een </a:t>
            </a:r>
            <a:r>
              <a:rPr lang="nl-NL" b="1" dirty="0"/>
              <a:t>maatschappij</a:t>
            </a:r>
            <a:r>
              <a:rPr lang="nl-NL" dirty="0"/>
              <a:t> wanneer taken en verantwoordelijkheden van hogerhand (de regering) zijn georganiseerd en gereguleerd, in instituties zoals onderwijs, gezondheidszorg en rechtspraak.</a:t>
            </a:r>
          </a:p>
        </p:txBody>
      </p:sp>
    </p:spTree>
    <p:extLst>
      <p:ext uri="{BB962C8B-B14F-4D97-AF65-F5344CB8AC3E}">
        <p14:creationId xmlns:p14="http://schemas.microsoft.com/office/powerpoint/2010/main" val="21821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Maatschappij =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6" y="1690688"/>
            <a:ext cx="8912250" cy="467721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Democratie</a:t>
            </a:r>
          </a:p>
          <a:p>
            <a:r>
              <a:rPr lang="nl-NL" dirty="0"/>
              <a:t>Rechtsstaat</a:t>
            </a:r>
          </a:p>
          <a:p>
            <a:r>
              <a:rPr lang="nl-NL" dirty="0"/>
              <a:t>Sociale rechten</a:t>
            </a:r>
          </a:p>
          <a:p>
            <a:r>
              <a:rPr lang="nl-NL" dirty="0"/>
              <a:t>Belasting</a:t>
            </a:r>
          </a:p>
          <a:p>
            <a:r>
              <a:rPr lang="nl-NL" dirty="0"/>
              <a:t>Vrijheid: geloof, mening, levensstijl, </a:t>
            </a:r>
          </a:p>
          <a:p>
            <a:r>
              <a:rPr lang="nl-NL" dirty="0"/>
              <a:t>Vereniging</a:t>
            </a:r>
          </a:p>
          <a:p>
            <a:r>
              <a:rPr lang="nl-NL" dirty="0"/>
              <a:t>Zelfbeschikking (je eigen keuzes kunnen maken)</a:t>
            </a:r>
          </a:p>
          <a:p>
            <a:r>
              <a:rPr lang="nl-NL" dirty="0"/>
              <a:t>Gelijke behandeling</a:t>
            </a:r>
          </a:p>
          <a:p>
            <a:r>
              <a:rPr lang="nl-NL" dirty="0"/>
              <a:t>Verbod op discriminatie</a:t>
            </a:r>
          </a:p>
          <a:p>
            <a:r>
              <a:rPr lang="nl-NL" dirty="0"/>
              <a:t>Elkaar helpen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2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Vrijetijdsgedrag: sociale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3464"/>
            <a:ext cx="8003232" cy="4929411"/>
          </a:xfrm>
        </p:spPr>
        <p:txBody>
          <a:bodyPr/>
          <a:lstStyle/>
          <a:p>
            <a:r>
              <a:rPr lang="nl-NL" dirty="0"/>
              <a:t>Sociale netwerken</a:t>
            </a:r>
          </a:p>
          <a:p>
            <a:r>
              <a:rPr lang="nl-NL" dirty="0"/>
              <a:t>Verschillende sociale structuren </a:t>
            </a:r>
          </a:p>
          <a:p>
            <a:pPr lvl="1"/>
            <a:r>
              <a:rPr lang="nl-NL" dirty="0"/>
              <a:t>Bijvoorbeeld (sport en wijk)verenigingen</a:t>
            </a:r>
          </a:p>
          <a:p>
            <a:pPr lvl="1"/>
            <a:r>
              <a:rPr lang="nl-NL" dirty="0"/>
              <a:t>Vrienden en familie</a:t>
            </a:r>
          </a:p>
          <a:p>
            <a:pPr lvl="1"/>
            <a:r>
              <a:rPr lang="nl-NL" dirty="0"/>
              <a:t>Buren</a:t>
            </a:r>
          </a:p>
          <a:p>
            <a:r>
              <a:rPr lang="nl-NL" dirty="0"/>
              <a:t>Verschillende posities/rollen die je kan hebben in een sociale structuur.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32" y="2252747"/>
            <a:ext cx="3658168" cy="27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9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5263"/>
            <a:ext cx="10515600" cy="1051034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Sociale structuur: Six </a:t>
            </a:r>
            <a:r>
              <a:rPr lang="nl-NL" b="1" dirty="0" err="1">
                <a:solidFill>
                  <a:srgbClr val="7030A0"/>
                </a:solidFill>
              </a:rPr>
              <a:t>degrees</a:t>
            </a:r>
            <a:r>
              <a:rPr lang="nl-NL" b="1" dirty="0">
                <a:solidFill>
                  <a:srgbClr val="7030A0"/>
                </a:solidFill>
              </a:rPr>
              <a:t> of </a:t>
            </a:r>
            <a:r>
              <a:rPr lang="nl-NL" b="1" dirty="0" err="1">
                <a:solidFill>
                  <a:srgbClr val="7030A0"/>
                </a:solidFill>
              </a:rPr>
              <a:t>separation</a:t>
            </a:r>
            <a:br>
              <a:rPr lang="nl-NL" b="1" dirty="0">
                <a:solidFill>
                  <a:srgbClr val="7030A0"/>
                </a:solidFill>
              </a:rPr>
            </a:br>
            <a:endParaRPr lang="nl-NL" b="1" dirty="0">
              <a:solidFill>
                <a:srgbClr val="7030A0"/>
              </a:solidFill>
            </a:endParaRPr>
          </a:p>
        </p:txBody>
      </p:sp>
      <p:pic>
        <p:nvPicPr>
          <p:cNvPr id="5" name="Onlinemedia 4" title="De wereld rond in 6 stappen | Net5 | Leader">
            <a:hlinkClick r:id="" action="ppaction://media"/>
            <a:extLst>
              <a:ext uri="{FF2B5EF4-FFF2-40B4-BE49-F238E27FC236}">
                <a16:creationId xmlns:a16="http://schemas.microsoft.com/office/drawing/2014/main" id="{8C4134A1-F1B6-4620-977F-9B2D9078963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7449" y="1626263"/>
            <a:ext cx="8002588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Vrijetijdsgedrag: sociale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3464"/>
            <a:ext cx="8003232" cy="4929411"/>
          </a:xfrm>
        </p:spPr>
        <p:txBody>
          <a:bodyPr/>
          <a:lstStyle/>
          <a:p>
            <a:r>
              <a:rPr lang="nl-NL" dirty="0"/>
              <a:t>Six </a:t>
            </a:r>
            <a:r>
              <a:rPr lang="nl-NL" dirty="0" err="1"/>
              <a:t>degrees</a:t>
            </a:r>
            <a:r>
              <a:rPr lang="nl-NL" dirty="0"/>
              <a:t> of </a:t>
            </a:r>
            <a:r>
              <a:rPr lang="nl-NL" dirty="0" err="1"/>
              <a:t>separation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First Proof of “Six Degrees of Separation” in Graphs">
            <a:extLst>
              <a:ext uri="{FF2B5EF4-FFF2-40B4-BE49-F238E27FC236}">
                <a16:creationId xmlns:a16="http://schemas.microsoft.com/office/drawing/2014/main" id="{C70D6B83-1FD6-4BA5-A29D-B9AE3B93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1" y="2260548"/>
            <a:ext cx="6962867" cy="366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84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Vrijetijdsgedrag: </a:t>
            </a:r>
            <a:r>
              <a:rPr lang="nl-NL" dirty="0"/>
              <a:t>sociale 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1553"/>
            <a:ext cx="10395857" cy="4929411"/>
          </a:xfrm>
        </p:spPr>
        <p:txBody>
          <a:bodyPr/>
          <a:lstStyle/>
          <a:p>
            <a:r>
              <a:rPr lang="nl-NL" dirty="0"/>
              <a:t>Invulling van de sociale structuur (hoe)</a:t>
            </a:r>
          </a:p>
          <a:p>
            <a:r>
              <a:rPr lang="nl-NL" dirty="0"/>
              <a:t>Cultuur: alles wat de mens heeft voortgebracht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Materieel: wijken, monumenten, kerken, concertgebouwen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Immaterieel: manier van samen leven, emoties delen, hoe men met elkaar om gaat, (ongeschreven) regels,</a:t>
            </a:r>
          </a:p>
          <a:p>
            <a:r>
              <a:rPr lang="nl-NL" dirty="0"/>
              <a:t>Cultuur: het geheel aan waarden, normen, opvattingen, instituties en tradities, taal dat een samenleving of een groep mensen kenmerkt.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68" y="4760452"/>
            <a:ext cx="3192422" cy="20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0EA27-86E1-A699-4788-F216EB46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Hoe doen ze dat in..? </a:t>
            </a:r>
          </a:p>
        </p:txBody>
      </p:sp>
      <p:pic>
        <p:nvPicPr>
          <p:cNvPr id="3074" name="Picture 2" descr="Football on the Beach, City Recife, North Brazil Editorial Photo - Image of  coastal, activity: 35918441">
            <a:extLst>
              <a:ext uri="{FF2B5EF4-FFF2-40B4-BE49-F238E27FC236}">
                <a16:creationId xmlns:a16="http://schemas.microsoft.com/office/drawing/2014/main" id="{69D37780-976E-B90B-41EB-7429BEF6F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43322"/>
            <a:ext cx="4836695" cy="35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ANYA TURKSE BAD">
            <a:extLst>
              <a:ext uri="{FF2B5EF4-FFF2-40B4-BE49-F238E27FC236}">
                <a16:creationId xmlns:a16="http://schemas.microsoft.com/office/drawing/2014/main" id="{C42F677A-86DC-6149-CB58-FA90B04F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14" y="214314"/>
            <a:ext cx="5358691" cy="35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. Øp naar Noorwegen!">
            <a:extLst>
              <a:ext uri="{FF2B5EF4-FFF2-40B4-BE49-F238E27FC236}">
                <a16:creationId xmlns:a16="http://schemas.microsoft.com/office/drawing/2014/main" id="{A6125E11-13CC-7F6D-6544-499B0CD7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4" y="3815991"/>
            <a:ext cx="4227095" cy="31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14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0EA27-86E1-A699-4788-F216EB46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Hoe doen ze dat in..? Kies een land!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5D02DA-BE33-7324-386A-074109019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Brazilië            Spanje          Malta </a:t>
            </a:r>
          </a:p>
          <a:p>
            <a:r>
              <a:rPr lang="nl-NL" dirty="0"/>
              <a:t>Amerika	     Portugal	     Oekraïne </a:t>
            </a:r>
          </a:p>
          <a:p>
            <a:r>
              <a:rPr lang="nl-NL" dirty="0"/>
              <a:t>Engeland        Australië        China</a:t>
            </a:r>
          </a:p>
          <a:p>
            <a:r>
              <a:rPr lang="nl-NL" dirty="0"/>
              <a:t>België	     Ierland           Japan </a:t>
            </a:r>
          </a:p>
          <a:p>
            <a:r>
              <a:rPr lang="nl-NL" dirty="0"/>
              <a:t>Marokko	     Duitsland       Rusland </a:t>
            </a:r>
          </a:p>
          <a:p>
            <a:r>
              <a:rPr lang="nl-NL" dirty="0"/>
              <a:t>Indonesië        Tsjechië </a:t>
            </a:r>
          </a:p>
          <a:p>
            <a:r>
              <a:rPr lang="nl-NL" dirty="0"/>
              <a:t>Turkije	      Armenië </a:t>
            </a:r>
          </a:p>
          <a:p>
            <a:r>
              <a:rPr lang="nl-NL" dirty="0"/>
              <a:t>Oostenrijk        Zwitserland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558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Inrichten</a:t>
            </a:r>
            <a:r>
              <a:rPr lang="nl-NL" dirty="0"/>
              <a:t> van een 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1158"/>
            <a:ext cx="8812576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Door te rekening te houden met de </a:t>
            </a:r>
          </a:p>
          <a:p>
            <a:pPr marL="0" indent="0">
              <a:buNone/>
            </a:pPr>
            <a:r>
              <a:rPr lang="nl-NL" sz="2400" b="1" dirty="0"/>
              <a:t>Sociale cultuur</a:t>
            </a:r>
            <a:r>
              <a:rPr lang="nl-NL" sz="2400" dirty="0"/>
              <a:t>, </a:t>
            </a:r>
            <a:r>
              <a:rPr lang="nl-NL" sz="2400" b="1" dirty="0"/>
              <a:t>sociale structuur</a:t>
            </a:r>
            <a:r>
              <a:rPr lang="nl-NL" sz="2400" dirty="0"/>
              <a:t>, en de </a:t>
            </a:r>
            <a:r>
              <a:rPr lang="nl-NL" sz="2400" b="1" dirty="0"/>
              <a:t>maatschappij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kan je je gebied beter inrichten.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 algn="l">
              <a:buNone/>
            </a:pPr>
            <a:r>
              <a:rPr lang="nl-NL" sz="2400" b="1" i="0" dirty="0">
                <a:solidFill>
                  <a:srgbClr val="00B050"/>
                </a:solidFill>
                <a:effectLst/>
              </a:rPr>
              <a:t>Vrijetijd</a:t>
            </a:r>
          </a:p>
          <a:p>
            <a:pPr marL="0" indent="0" algn="l">
              <a:buNone/>
            </a:pPr>
            <a:r>
              <a:rPr lang="nl-NL" sz="2400" b="0" i="0" dirty="0">
                <a:effectLst/>
              </a:rPr>
              <a:t>Gebied: </a:t>
            </a:r>
            <a:r>
              <a:rPr lang="nl-NL" sz="2400" dirty="0" err="1"/>
              <a:t>Koningswei</a:t>
            </a:r>
            <a:r>
              <a:rPr lang="nl-NL" sz="2400" dirty="0"/>
              <a:t> Tilburg. </a:t>
            </a:r>
          </a:p>
          <a:p>
            <a:pPr marL="0" indent="0" algn="l">
              <a:buNone/>
            </a:pPr>
            <a:endParaRPr lang="nl-NL" sz="2400" b="0" i="1" dirty="0">
              <a:effectLst/>
            </a:endParaRPr>
          </a:p>
          <a:p>
            <a:pPr marL="0" indent="0" algn="r">
              <a:buNone/>
            </a:pPr>
            <a:r>
              <a:rPr lang="nl-NL" sz="2400" b="1" i="1" dirty="0">
                <a:solidFill>
                  <a:srgbClr val="7030A0"/>
                </a:solidFill>
              </a:rPr>
              <a:t>Jullie zijn er geweest, wat viel op?</a:t>
            </a:r>
            <a:endParaRPr lang="nl-NL" sz="2400" b="1" i="1" dirty="0">
              <a:solidFill>
                <a:srgbClr val="7030A0"/>
              </a:solidFill>
              <a:effectLst/>
            </a:endParaRP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66584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0379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7030A0"/>
                </a:solidFill>
              </a:rPr>
              <a:t>Wat moet je doen om dit toe te passen voor het inrichten van een gebied?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5942"/>
            <a:ext cx="8003232" cy="463693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Doelgroep analyse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Gebiedsonderzoek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73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606C2-5BF9-4C01-B02F-0495AB57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380B1-7184-4AD7-96A8-5D421148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Thema en lessen deze periode: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-Recreatie in de stad; introductie blok (dubbel uur)</a:t>
            </a:r>
          </a:p>
          <a:p>
            <a:pPr marL="0" indent="0">
              <a:buNone/>
            </a:pPr>
            <a:r>
              <a:rPr lang="nl-NL" sz="2400" dirty="0"/>
              <a:t>-Stadsvernieuwing en fieldresearch </a:t>
            </a:r>
          </a:p>
          <a:p>
            <a:pPr marL="0" indent="0">
              <a:buNone/>
            </a:pPr>
            <a:r>
              <a:rPr lang="nl-NL" sz="2400" dirty="0"/>
              <a:t>-Multifunctionele </a:t>
            </a:r>
            <a:r>
              <a:rPr lang="nl-NL" sz="2400" dirty="0" err="1"/>
              <a:t>vrijetijdsaccomodaties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/>
              <a:t>-Citymarketing en </a:t>
            </a:r>
            <a:r>
              <a:rPr lang="nl-NL" sz="2400" dirty="0" err="1"/>
              <a:t>Citybranding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dirty="0"/>
              <a:t>-Beleving en </a:t>
            </a:r>
            <a:r>
              <a:rPr lang="nl-NL" sz="2400" dirty="0" err="1"/>
              <a:t>interactive</a:t>
            </a:r>
            <a:r>
              <a:rPr lang="nl-NL" sz="2400" dirty="0"/>
              <a:t> </a:t>
            </a:r>
            <a:r>
              <a:rPr lang="nl-NL" sz="2400" dirty="0" err="1"/>
              <a:t>experience</a:t>
            </a:r>
            <a:r>
              <a:rPr lang="nl-NL" sz="2400" dirty="0"/>
              <a:t> model</a:t>
            </a:r>
          </a:p>
          <a:p>
            <a:pPr marL="0" indent="0">
              <a:buNone/>
            </a:pPr>
            <a:r>
              <a:rPr lang="nl-NL" sz="2400" dirty="0"/>
              <a:t>-Citymarketing tour + herhaling!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888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4CF92-8391-31CB-B4E9-AFD33702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Piramide van Maslow</a:t>
            </a:r>
          </a:p>
        </p:txBody>
      </p:sp>
      <p:pic>
        <p:nvPicPr>
          <p:cNvPr id="1026" name="Picture 2" descr="Piramide van Maslow - Wikipedia">
            <a:extLst>
              <a:ext uri="{FF2B5EF4-FFF2-40B4-BE49-F238E27FC236}">
                <a16:creationId xmlns:a16="http://schemas.microsoft.com/office/drawing/2014/main" id="{AB9D04A8-9890-3A17-90E5-E9D87E79C5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91" y="1536868"/>
            <a:ext cx="5446261" cy="471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AFAE538-3A30-8CC8-167F-65E9EFDFD430}"/>
              </a:ext>
            </a:extLst>
          </p:cNvPr>
          <p:cNvSpPr txBox="1"/>
          <p:nvPr/>
        </p:nvSpPr>
        <p:spPr>
          <a:xfrm>
            <a:off x="533901" y="1758434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https://www.youtube.com/watch?v=BcAOofzr4bc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4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Vrijetijdsbesteding in de buurt (IBS)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63464"/>
            <a:ext cx="10815735" cy="4929411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Welke grote vrijetijdsvoorzieningen / recreatievoorzieningen zijn er?</a:t>
            </a:r>
          </a:p>
          <a:p>
            <a:r>
              <a:rPr lang="nl-NL" dirty="0"/>
              <a:t>Welke kleine recreatievoorzieningen zijn er?</a:t>
            </a:r>
          </a:p>
          <a:p>
            <a:r>
              <a:rPr lang="nl-NL" dirty="0"/>
              <a:t>Welke logische recreatievoorzieningen zijn er NIET?</a:t>
            </a:r>
          </a:p>
          <a:p>
            <a:r>
              <a:rPr lang="nl-NL" dirty="0"/>
              <a:t>Welke mogelijkheden zie jij voor de buurt?</a:t>
            </a:r>
          </a:p>
          <a:p>
            <a:r>
              <a:rPr lang="nl-NL" dirty="0"/>
              <a:t>Wat is de samenstelling van de bevolking in deze buurt?</a:t>
            </a:r>
          </a:p>
          <a:p>
            <a:pPr lvl="1"/>
            <a:r>
              <a:rPr lang="nl-NL" dirty="0"/>
              <a:t>Demografisch = </a:t>
            </a:r>
            <a:r>
              <a:rPr lang="nl-N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volkbeschrijven</a:t>
            </a:r>
            <a:r>
              <a:rPr lang="nl-NL" dirty="0"/>
              <a:t>: leeftijd, geslacht, nationaliteit, geloof, </a:t>
            </a:r>
            <a:r>
              <a:rPr lang="nl-NL" dirty="0" err="1"/>
              <a:t>gezinsamenstelling</a:t>
            </a:r>
            <a:r>
              <a:rPr lang="nl-NL" dirty="0"/>
              <a:t>, etc.</a:t>
            </a:r>
          </a:p>
          <a:p>
            <a:r>
              <a:rPr lang="nl-NL" dirty="0"/>
              <a:t>Welke behoeften hebben de bewoners op dit gebied?</a:t>
            </a:r>
          </a:p>
          <a:p>
            <a:r>
              <a:rPr lang="nl-NL" dirty="0"/>
              <a:t>Passen hun behoeften in de omgeving?</a:t>
            </a:r>
          </a:p>
          <a:p>
            <a:r>
              <a:rPr lang="nl-NL" dirty="0"/>
              <a:t>Zijn hun behoeften realistisch?</a:t>
            </a:r>
          </a:p>
          <a:p>
            <a:r>
              <a:rPr lang="nl-NL" dirty="0"/>
              <a:t>Zijn hun behoeftes te verklaren (maatschappij, sociale netwerken, sociale cultuur)?</a:t>
            </a:r>
          </a:p>
        </p:txBody>
      </p:sp>
    </p:spTree>
    <p:extLst>
      <p:ext uri="{BB962C8B-B14F-4D97-AF65-F5344CB8AC3E}">
        <p14:creationId xmlns:p14="http://schemas.microsoft.com/office/powerpoint/2010/main" val="2590811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FB2C3-6CD2-C6CB-203D-4A1F2666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7030A0"/>
                </a:solidFill>
              </a:rPr>
              <a:t>gimme.a.break</a:t>
            </a:r>
            <a:r>
              <a:rPr lang="nl-NL" b="1" dirty="0">
                <a:solidFill>
                  <a:srgbClr val="7030A0"/>
                </a:solidFill>
              </a:rPr>
              <a:t>. / </a:t>
            </a:r>
            <a:r>
              <a:rPr lang="nl-NL" b="1" dirty="0" err="1">
                <a:solidFill>
                  <a:srgbClr val="7030A0"/>
                </a:solidFill>
              </a:rPr>
              <a:t>LocHal</a:t>
            </a:r>
            <a:r>
              <a:rPr lang="nl-NL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210590-24AF-DC65-0BBB-934DF1327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988" y="1825625"/>
            <a:ext cx="7148023" cy="4351338"/>
          </a:xfrm>
        </p:spPr>
      </p:pic>
    </p:spTree>
    <p:extLst>
      <p:ext uri="{BB962C8B-B14F-4D97-AF65-F5344CB8AC3E}">
        <p14:creationId xmlns:p14="http://schemas.microsoft.com/office/powerpoint/2010/main" val="553027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7BD47-E2B6-1BD3-7868-26F53C81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Breaks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8ED166-691F-30A6-BAD8-AEAFE5DB0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Ervaar alle breaks. </a:t>
            </a:r>
          </a:p>
          <a:p>
            <a:pPr marL="0" indent="0">
              <a:buNone/>
            </a:pPr>
            <a:r>
              <a:rPr lang="nl-NL" dirty="0"/>
              <a:t>Wat doet dit met je?</a:t>
            </a:r>
          </a:p>
          <a:p>
            <a:pPr marL="0" indent="0">
              <a:buNone/>
            </a:pPr>
            <a:r>
              <a:rPr lang="nl-NL" dirty="0"/>
              <a:t>Wat voor invloed heeft dit op vrije tijd denk je?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Zou je dit kunnen gebruiken in je project voor de gemeente?</a:t>
            </a:r>
          </a:p>
          <a:p>
            <a:pPr marL="0" indent="0">
              <a:buNone/>
            </a:pPr>
            <a:r>
              <a:rPr lang="nl-NL" dirty="0"/>
              <a:t>Zo ja, hoe dan? </a:t>
            </a:r>
          </a:p>
          <a:p>
            <a:pPr marL="0" indent="0">
              <a:buNone/>
            </a:pPr>
            <a:r>
              <a:rPr lang="nl-NL" dirty="0"/>
              <a:t>Zo nee, waarom niet?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141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4CAC3-CBEA-46E1-AF7C-70B700A2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EE4F0-5810-42D5-9CDC-18F89F1E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Beschrijf de huidige bezoekers van de </a:t>
            </a:r>
            <a:r>
              <a:rPr lang="nl-NL" dirty="0" err="1"/>
              <a:t>koningswei</a:t>
            </a:r>
            <a:r>
              <a:rPr lang="nl-NL" dirty="0"/>
              <a:t> door onderzoek te doen naar de sociale cultuur en sociale structuur waar ze inzitten.</a:t>
            </a:r>
          </a:p>
          <a:p>
            <a:r>
              <a:rPr lang="nl-NL" i="1" dirty="0"/>
              <a:t>( wat zijn hun normen/waarden/gewoontes en in welke verenigingen/clubs zitten zij?) </a:t>
            </a:r>
            <a:br>
              <a:rPr lang="nl-NL" dirty="0"/>
            </a:br>
            <a:endParaRPr lang="nl-NL" dirty="0"/>
          </a:p>
          <a:p>
            <a:r>
              <a:rPr lang="nl-NL" dirty="0"/>
              <a:t>Doe dit in 2-tallen</a:t>
            </a:r>
          </a:p>
          <a:p>
            <a:endParaRPr lang="nl-NL" dirty="0"/>
          </a:p>
          <a:p>
            <a:r>
              <a:rPr lang="nl-NL" dirty="0"/>
              <a:t>Maak hiervan een ‘bezoekersprofiel’ of ‘persona’</a:t>
            </a:r>
          </a:p>
          <a:p>
            <a:endParaRPr lang="nl-NL" dirty="0"/>
          </a:p>
          <a:p>
            <a:r>
              <a:rPr lang="nl-NL" dirty="0"/>
              <a:t>Dit profiel is een tekening van ‘jouw bezoeker’  met korte onderbouwing.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b="1" dirty="0">
                <a:solidFill>
                  <a:srgbClr val="7030A0"/>
                </a:solidFill>
              </a:rPr>
              <a:t>Deze wordt per groep gepresenteerd aan het einde van de les.</a:t>
            </a:r>
          </a:p>
        </p:txBody>
      </p:sp>
    </p:spTree>
    <p:extLst>
      <p:ext uri="{BB962C8B-B14F-4D97-AF65-F5344CB8AC3E}">
        <p14:creationId xmlns:p14="http://schemas.microsoft.com/office/powerpoint/2010/main" val="1892807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6F19C-F51E-3193-32F6-28615814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 – huidige bezoeker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1A5D04-9353-8195-F619-9F72ABE8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nl-NL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Stap 1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– Naam. Elke </a:t>
            </a:r>
            <a:r>
              <a:rPr lang="nl-NL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persona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krijgt zijn of haar eigen naam, leeftijd, woonplaats, hobby’s, mediagebruik… </a:t>
            </a:r>
          </a:p>
          <a:p>
            <a:pPr marL="0" indent="0" algn="l">
              <a:buNone/>
            </a:pPr>
            <a:r>
              <a:rPr lang="nl-NL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Stap 2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– Wie en wat is hij/zij. Probeer zoveel mogelijk een beeld te schetsen </a:t>
            </a:r>
          </a:p>
          <a:p>
            <a:pPr marL="0" indent="0" algn="l">
              <a:buNone/>
            </a:pPr>
            <a:r>
              <a:rPr lang="nl-NL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Stap 3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– Demografische gegevens. </a:t>
            </a: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(waar woont deze persoon?)</a:t>
            </a:r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nl-NL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Stap 4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– Wensen en doelen. ...</a:t>
            </a:r>
          </a:p>
          <a:p>
            <a:pPr marL="0" indent="0" algn="l">
              <a:buNone/>
            </a:pPr>
            <a:r>
              <a:rPr lang="nl-NL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Stap 5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– Zorgen en ergernissen. ...</a:t>
            </a:r>
          </a:p>
          <a:p>
            <a:pPr marL="0" indent="0" algn="l">
              <a:buNone/>
            </a:pPr>
            <a:r>
              <a:rPr lang="nl-NL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Stap 6 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– Uiterlijk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1760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67C5B-F056-104A-AFAF-D40A4B7E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 </a:t>
            </a:r>
          </a:p>
        </p:txBody>
      </p:sp>
      <p:pic>
        <p:nvPicPr>
          <p:cNvPr id="2050" name="Picture 2" descr="Buyer Persona maken in 5 stappen | met Template | innOVeet">
            <a:extLst>
              <a:ext uri="{FF2B5EF4-FFF2-40B4-BE49-F238E27FC236}">
                <a16:creationId xmlns:a16="http://schemas.microsoft.com/office/drawing/2014/main" id="{950A016D-3C21-DD05-194C-E43B11F311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3612"/>
            <a:ext cx="9685472" cy="4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13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7CA8B-F961-1E9E-AB2D-B6195B90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Mei vakantie!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41FE78-FE55-7A89-D310-2C076D8B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jullie plannen voor de vakantie…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dirty="0"/>
              <a:t>……….vrijetijdsbesteding……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6669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4C2E5-7DAB-472D-8FD3-E938D4C4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rgbClr val="B8A1FF"/>
                </a:solidFill>
                <a:latin typeface="Arial"/>
                <a:cs typeface="Arial"/>
              </a:rPr>
              <a:t>Einde</a:t>
            </a:r>
            <a:endParaRPr lang="en-US" sz="4000" b="1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1B9E4C-B534-CA76-4BD6-AEB4A883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dirty="0"/>
              <a:t>Tot na de vakantie!</a:t>
            </a:r>
          </a:p>
        </p:txBody>
      </p:sp>
    </p:spTree>
    <p:extLst>
      <p:ext uri="{BB962C8B-B14F-4D97-AF65-F5344CB8AC3E}">
        <p14:creationId xmlns:p14="http://schemas.microsoft.com/office/powerpoint/2010/main" val="100430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Dit verwacht ik van jou / jullie.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Je bent bijna 2</a:t>
            </a:r>
            <a:r>
              <a:rPr lang="nl-NL" sz="1600" baseline="30000" dirty="0"/>
              <a:t>e</a:t>
            </a:r>
            <a:r>
              <a:rPr lang="nl-NL" sz="1600" dirty="0"/>
              <a:t> jaars dus… ik ga meer van je verwachten. </a:t>
            </a:r>
          </a:p>
          <a:p>
            <a:pPr marL="0" indent="0">
              <a:buNone/>
            </a:pPr>
            <a:r>
              <a:rPr lang="nl-NL" sz="1600" dirty="0"/>
              <a:t>Waarom eigenlijk?</a:t>
            </a:r>
          </a:p>
          <a:p>
            <a:pPr marL="0" indent="0">
              <a:buNone/>
            </a:pPr>
            <a:r>
              <a:rPr lang="nl-NL" sz="1600" dirty="0"/>
              <a:t>1. Omdat ik van jullie succesvolle studenten met een diploma wil maken. </a:t>
            </a:r>
          </a:p>
          <a:p>
            <a:pPr marL="0" indent="0">
              <a:buNone/>
            </a:pPr>
            <a:r>
              <a:rPr lang="nl-NL" sz="1600" dirty="0"/>
              <a:t>2. Omdat ik jullie wil helpen om goede burgers te worden. (met oog voor je omgeving!)</a:t>
            </a:r>
          </a:p>
          <a:p>
            <a:pPr marL="0" indent="0">
              <a:buNone/>
            </a:pPr>
            <a:r>
              <a:rPr lang="nl-NL" sz="1600" dirty="0"/>
              <a:t>3. Omdat jullie na een stage ouder, wijzer, verstandiger en slimmer zijn geworden.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b="1" dirty="0">
                <a:solidFill>
                  <a:srgbClr val="B8A1FF"/>
                </a:solidFill>
                <a:latin typeface="Arial"/>
                <a:ea typeface="+mj-ea"/>
                <a:cs typeface="Arial"/>
              </a:rPr>
              <a:t>Dus:</a:t>
            </a:r>
            <a:br>
              <a:rPr lang="nl-NL" sz="1600" b="1" dirty="0">
                <a:solidFill>
                  <a:srgbClr val="B8A1FF"/>
                </a:solidFill>
                <a:latin typeface="Arial"/>
                <a:ea typeface="+mj-ea"/>
                <a:cs typeface="Arial"/>
              </a:rPr>
            </a:br>
            <a:r>
              <a:rPr lang="nl-NL" sz="1600" dirty="0"/>
              <a:t>De les begint op tijd </a:t>
            </a:r>
            <a:br>
              <a:rPr lang="nl-NL" sz="1600" dirty="0"/>
            </a:br>
            <a:r>
              <a:rPr lang="nl-NL" sz="1600" dirty="0"/>
              <a:t>Aandacht + focus </a:t>
            </a:r>
            <a:br>
              <a:rPr lang="nl-NL" sz="1600" dirty="0"/>
            </a:br>
            <a:r>
              <a:rPr lang="nl-NL" sz="1600" dirty="0"/>
              <a:t>Hard werken! </a:t>
            </a:r>
            <a:r>
              <a:rPr lang="nl-NL" sz="1600" dirty="0">
                <a:sym typeface="Wingdings" panose="05000000000000000000" pitchFamily="2" charset="2"/>
              </a:rPr>
              <a:t> </a:t>
            </a:r>
            <a:br>
              <a:rPr lang="nl-NL" sz="1600" dirty="0">
                <a:sym typeface="Wingdings" panose="05000000000000000000" pitchFamily="2" charset="2"/>
              </a:rPr>
            </a:br>
            <a:r>
              <a:rPr lang="nl-NL" sz="1600" dirty="0"/>
              <a:t>Maar ook veel gezelligheid..</a:t>
            </a:r>
          </a:p>
          <a:p>
            <a:pPr marL="0" indent="0">
              <a:buNone/>
            </a:pPr>
            <a:endParaRPr lang="nl-NL" sz="1600" b="1" dirty="0">
              <a:solidFill>
                <a:srgbClr val="B8A1FF"/>
              </a:solidFill>
              <a:latin typeface="Arial"/>
              <a:ea typeface="+mj-ea"/>
              <a:cs typeface="Arial"/>
            </a:endParaRPr>
          </a:p>
          <a:p>
            <a:pPr marL="0" indent="0">
              <a:buNone/>
            </a:pPr>
            <a:r>
              <a:rPr lang="nl-NL" sz="1600" b="1" dirty="0">
                <a:solidFill>
                  <a:srgbClr val="B8A1FF"/>
                </a:solidFill>
                <a:latin typeface="Arial"/>
                <a:ea typeface="+mj-ea"/>
                <a:cs typeface="Arial"/>
              </a:rPr>
              <a:t>Check</a:t>
            </a:r>
            <a:br>
              <a:rPr lang="nl-NL" sz="1600" b="1" dirty="0">
                <a:solidFill>
                  <a:srgbClr val="B8A1FF"/>
                </a:solidFill>
                <a:latin typeface="Arial"/>
                <a:ea typeface="+mj-ea"/>
                <a:cs typeface="Arial"/>
              </a:rPr>
            </a:br>
            <a:r>
              <a:rPr lang="nl-NL" sz="1600" dirty="0"/>
              <a:t>Wiki voor alle lessen</a:t>
            </a:r>
          </a:p>
        </p:txBody>
      </p:sp>
    </p:spTree>
    <p:extLst>
      <p:ext uri="{BB962C8B-B14F-4D97-AF65-F5344CB8AC3E}">
        <p14:creationId xmlns:p14="http://schemas.microsoft.com/office/powerpoint/2010/main" val="241979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Dit kan je van mij verwachten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Mijn inzet om leuke interessante lessen te maken voor jullie!</a:t>
            </a:r>
          </a:p>
          <a:p>
            <a:pPr marL="0" indent="0">
              <a:buNone/>
            </a:pPr>
            <a:r>
              <a:rPr lang="nl-NL" sz="1600" dirty="0"/>
              <a:t>Lessen met afwisseling.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Theorie en praktijk (opdracht)</a:t>
            </a:r>
          </a:p>
          <a:p>
            <a:pPr marL="0" indent="0">
              <a:buNone/>
            </a:pPr>
            <a:r>
              <a:rPr lang="nl-NL" sz="1600" dirty="0"/>
              <a:t>Soms wat meer theorie</a:t>
            </a:r>
          </a:p>
          <a:p>
            <a:pPr marL="0" indent="0">
              <a:buNone/>
            </a:pPr>
            <a:r>
              <a:rPr lang="nl-NL" sz="1600" dirty="0"/>
              <a:t>Soms wat meer praktijk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Aandacht voor de klas.</a:t>
            </a:r>
          </a:p>
          <a:p>
            <a:pPr marL="0" indent="0">
              <a:buNone/>
            </a:pPr>
            <a:r>
              <a:rPr lang="nl-NL" sz="1600" dirty="0"/>
              <a:t>Aandacht voor jou als individuele student.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Geef suggesties bij me aan! Dingen die je leuk lijken om te doen in de les/ of bezoeken / of dingen uit het nieuws… </a:t>
            </a:r>
          </a:p>
        </p:txBody>
      </p:sp>
    </p:spTree>
    <p:extLst>
      <p:ext uri="{BB962C8B-B14F-4D97-AF65-F5344CB8AC3E}">
        <p14:creationId xmlns:p14="http://schemas.microsoft.com/office/powerpoint/2010/main" val="148050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514D7-A8A5-1F14-F067-CBEB15C9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Evaluatie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618FDCD-144D-34F6-C417-682AE105FC8B}"/>
              </a:ext>
            </a:extLst>
          </p:cNvPr>
          <p:cNvSpPr txBox="1"/>
          <p:nvPr/>
        </p:nvSpPr>
        <p:spPr>
          <a:xfrm>
            <a:off x="1047135" y="1504336"/>
            <a:ext cx="100977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Wat vond je leuk aan het project in Udenhout en waarom ? 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Wat vond je minder leuk, en waarom?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Wat kon beter en waarom?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Wat moeten we zo houden en waarom? 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Welk cijfer geef je in totaal voor dit project en waarom?</a:t>
            </a:r>
          </a:p>
        </p:txBody>
      </p:sp>
    </p:spTree>
    <p:extLst>
      <p:ext uri="{BB962C8B-B14F-4D97-AF65-F5344CB8AC3E}">
        <p14:creationId xmlns:p14="http://schemas.microsoft.com/office/powerpoint/2010/main" val="296126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F49454-9C93-1B86-C2E7-0D4FC8CB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Udenhout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valueren…..waarom en hoe? | rasja.nl">
            <a:extLst>
              <a:ext uri="{FF2B5EF4-FFF2-40B4-BE49-F238E27FC236}">
                <a16:creationId xmlns:a16="http://schemas.microsoft.com/office/drawing/2014/main" id="{207BFE24-00A6-FB31-2577-3FE845D0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136" y="1966293"/>
            <a:ext cx="8729726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2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Leerdoelen - les 1 – recreatie in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Aan het einde van de les:</a:t>
            </a:r>
          </a:p>
          <a:p>
            <a:pPr lvl="0"/>
            <a:r>
              <a:rPr lang="nl-NL" sz="1600" dirty="0"/>
              <a:t>Weet je hoe </a:t>
            </a:r>
            <a:r>
              <a:rPr lang="nl-NL" sz="1600" b="1" dirty="0">
                <a:solidFill>
                  <a:srgbClr val="7030A0"/>
                </a:solidFill>
              </a:rPr>
              <a:t>Vrijetijd</a:t>
            </a:r>
            <a:r>
              <a:rPr lang="nl-NL" sz="1600" dirty="0">
                <a:solidFill>
                  <a:srgbClr val="7030A0"/>
                </a:solidFill>
              </a:rPr>
              <a:t> </a:t>
            </a:r>
            <a:r>
              <a:rPr lang="nl-NL" sz="1600" dirty="0"/>
              <a:t>een rol speelt in je </a:t>
            </a:r>
            <a:r>
              <a:rPr lang="nl-NL" sz="1600" b="1" dirty="0">
                <a:solidFill>
                  <a:srgbClr val="7030A0"/>
                </a:solidFill>
              </a:rPr>
              <a:t>IBS opdracht.</a:t>
            </a:r>
          </a:p>
          <a:p>
            <a:pPr lvl="0"/>
            <a:r>
              <a:rPr lang="nl-NL" sz="1600" dirty="0"/>
              <a:t>Kan je het begrip </a:t>
            </a:r>
            <a:r>
              <a:rPr lang="nl-NL" sz="1600" b="1" dirty="0">
                <a:solidFill>
                  <a:srgbClr val="7030A0"/>
                </a:solidFill>
              </a:rPr>
              <a:t>‘</a:t>
            </a:r>
            <a:r>
              <a:rPr lang="nl-NL" sz="1600" b="1" i="1" dirty="0">
                <a:solidFill>
                  <a:srgbClr val="7030A0"/>
                </a:solidFill>
              </a:rPr>
              <a:t>leisure</a:t>
            </a:r>
            <a:r>
              <a:rPr lang="nl-NL" sz="1600" b="1" dirty="0">
                <a:solidFill>
                  <a:srgbClr val="7030A0"/>
                </a:solidFill>
              </a:rPr>
              <a:t>’ </a:t>
            </a:r>
            <a:r>
              <a:rPr lang="nl-NL" sz="1600" dirty="0"/>
              <a:t>uitleggen. </a:t>
            </a:r>
            <a:r>
              <a:rPr lang="nl-NL" sz="1200" dirty="0"/>
              <a:t>(en weet je hoe je het uitspreekt)</a:t>
            </a:r>
          </a:p>
          <a:p>
            <a:pPr lvl="0"/>
            <a:r>
              <a:rPr lang="nl-NL" sz="1600" dirty="0"/>
              <a:t>Kan je het begrip </a:t>
            </a:r>
            <a:r>
              <a:rPr lang="nl-NL" sz="1600" b="1" dirty="0">
                <a:solidFill>
                  <a:srgbClr val="7030A0"/>
                </a:solidFill>
              </a:rPr>
              <a:t>vrijetijdsgedrag</a:t>
            </a:r>
            <a:r>
              <a:rPr lang="nl-NL" sz="1600" dirty="0">
                <a:solidFill>
                  <a:srgbClr val="7030A0"/>
                </a:solidFill>
              </a:rPr>
              <a:t> </a:t>
            </a:r>
            <a:r>
              <a:rPr lang="nl-NL" sz="1600" dirty="0"/>
              <a:t>uitleggen en uitleggen wat voor/welke factoren hier van invloed op zijn.</a:t>
            </a:r>
          </a:p>
          <a:p>
            <a:pPr lvl="0"/>
            <a:r>
              <a:rPr lang="nl-NL" sz="1600" dirty="0"/>
              <a:t>Weet je wat </a:t>
            </a:r>
            <a:r>
              <a:rPr lang="nl-NL" sz="1600" dirty="0">
                <a:solidFill>
                  <a:srgbClr val="7030A0"/>
                </a:solidFill>
              </a:rPr>
              <a:t>de </a:t>
            </a:r>
            <a:r>
              <a:rPr lang="nl-NL" sz="1600" b="1" dirty="0">
                <a:solidFill>
                  <a:srgbClr val="7030A0"/>
                </a:solidFill>
              </a:rPr>
              <a:t>piramide van Maslow </a:t>
            </a:r>
            <a:r>
              <a:rPr lang="nl-NL" sz="1600" dirty="0"/>
              <a:t>is.</a:t>
            </a:r>
          </a:p>
          <a:p>
            <a:pPr lvl="0"/>
            <a:r>
              <a:rPr lang="nl-NL" sz="1600" dirty="0"/>
              <a:t>Kan je de </a:t>
            </a:r>
            <a:r>
              <a:rPr lang="nl-NL" sz="1600" b="1" i="1" dirty="0">
                <a:solidFill>
                  <a:srgbClr val="7030A0"/>
                </a:solidFill>
              </a:rPr>
              <a:t>piramide van Maslow </a:t>
            </a:r>
            <a:r>
              <a:rPr lang="nl-NL" sz="1600" dirty="0"/>
              <a:t>uitleggen in relatie tot vrije tijd.</a:t>
            </a:r>
          </a:p>
          <a:p>
            <a:pPr lvl="0"/>
            <a:r>
              <a:rPr lang="nl-NL" sz="1600" dirty="0"/>
              <a:t>Je kunt het </a:t>
            </a:r>
            <a:r>
              <a:rPr lang="nl-NL" sz="1600" b="1" dirty="0">
                <a:solidFill>
                  <a:srgbClr val="7030A0"/>
                </a:solidFill>
              </a:rPr>
              <a:t>belang van recreatie in de stad </a:t>
            </a:r>
            <a:r>
              <a:rPr lang="nl-NL" sz="1600" dirty="0"/>
              <a:t>uitleggen en hiervan voorbeelden geven (stads- en wijkniveau).</a:t>
            </a:r>
          </a:p>
          <a:p>
            <a:pPr lvl="0"/>
            <a:r>
              <a:rPr lang="nl-NL" sz="1600" dirty="0"/>
              <a:t>Je kunt recreatie in de stad toelichten op basis </a:t>
            </a:r>
            <a:r>
              <a:rPr lang="nl-NL" sz="1600" b="1" dirty="0">
                <a:solidFill>
                  <a:srgbClr val="7030A0"/>
                </a:solidFill>
              </a:rPr>
              <a:t>van geografische kenmerken.</a:t>
            </a:r>
          </a:p>
        </p:txBody>
      </p:sp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822F6-2EC6-56FB-56E2-A1667B6B7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 deze periode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8584B1-CCD0-320A-D382-EEC2A8277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5400" b="1" dirty="0">
                <a:solidFill>
                  <a:srgbClr val="B8A1FF"/>
                </a:solidFill>
                <a:latin typeface="Arial"/>
                <a:ea typeface="+mj-ea"/>
                <a:cs typeface="Arial"/>
              </a:rPr>
              <a:t>“Vrijetijd” - Hoe kan in het gebied rekening worden gehouden met een </a:t>
            </a:r>
            <a:r>
              <a:rPr lang="nl-NL" sz="5400" b="1" i="1" u="sng" dirty="0">
                <a:solidFill>
                  <a:srgbClr val="B8A1FF"/>
                </a:solidFill>
                <a:latin typeface="Arial"/>
                <a:ea typeface="+mj-ea"/>
                <a:cs typeface="Arial"/>
              </a:rPr>
              <a:t>diversiteit</a:t>
            </a:r>
            <a:r>
              <a:rPr lang="nl-NL" sz="5400" b="1" dirty="0">
                <a:solidFill>
                  <a:srgbClr val="B8A1FF"/>
                </a:solidFill>
                <a:latin typeface="Arial"/>
                <a:ea typeface="+mj-ea"/>
                <a:cs typeface="Arial"/>
              </a:rPr>
              <a:t> van evenementen?</a:t>
            </a:r>
          </a:p>
        </p:txBody>
      </p:sp>
    </p:spTree>
    <p:extLst>
      <p:ext uri="{BB962C8B-B14F-4D97-AF65-F5344CB8AC3E}">
        <p14:creationId xmlns:p14="http://schemas.microsoft.com/office/powerpoint/2010/main" val="238238743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8939</TotalTime>
  <Words>1292</Words>
  <Application>Microsoft Office PowerPoint</Application>
  <PresentationFormat>Breedbeeld</PresentationFormat>
  <Paragraphs>221</Paragraphs>
  <Slides>38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5" baseType="lpstr">
      <vt:lpstr>Arial</vt:lpstr>
      <vt:lpstr>Arial</vt:lpstr>
      <vt:lpstr>Calibri</vt:lpstr>
      <vt:lpstr>Calibri Light</vt:lpstr>
      <vt:lpstr>Courier New</vt:lpstr>
      <vt:lpstr>Wingdings</vt:lpstr>
      <vt:lpstr>Yuverta_blanco</vt:lpstr>
      <vt:lpstr>Inrichting van een gebied</vt:lpstr>
      <vt:lpstr>PowerPoint-presentatie</vt:lpstr>
      <vt:lpstr>Vandaag</vt:lpstr>
      <vt:lpstr>Dit verwacht ik van jou / jullie.</vt:lpstr>
      <vt:lpstr>Dit kan je van mij verwachten</vt:lpstr>
      <vt:lpstr>Evaluatie </vt:lpstr>
      <vt:lpstr>Project Udenhout</vt:lpstr>
      <vt:lpstr>Leerdoelen - les 1 – recreatie in de stad</vt:lpstr>
      <vt:lpstr>Opdracht deze periode </vt:lpstr>
      <vt:lpstr>IBS Opdracht deze periode?</vt:lpstr>
      <vt:lpstr>Wat is recreatie?</vt:lpstr>
      <vt:lpstr>Wat is recreatie?</vt:lpstr>
      <vt:lpstr>Wat zijn recreatiemogelijkheden? Zoek op!</vt:lpstr>
      <vt:lpstr>PowerPoint-presentatie</vt:lpstr>
      <vt:lpstr>Wat is leisure?</vt:lpstr>
      <vt:lpstr>Wat is vrijetijd?</vt:lpstr>
      <vt:lpstr>Vrijetijdsgedrag</vt:lpstr>
      <vt:lpstr>Vrijetijdsgedrag: maatschappij</vt:lpstr>
      <vt:lpstr>Maatschappij</vt:lpstr>
      <vt:lpstr>Maatschappij =</vt:lpstr>
      <vt:lpstr>Maatschappij =</vt:lpstr>
      <vt:lpstr>Vrijetijdsgedrag: sociale structuur</vt:lpstr>
      <vt:lpstr>Sociale structuur: Six degrees of separation </vt:lpstr>
      <vt:lpstr>Vrijetijdsgedrag: sociale structuur</vt:lpstr>
      <vt:lpstr>Vrijetijdsgedrag: sociale cultuur</vt:lpstr>
      <vt:lpstr>Hoe doen ze dat in..? </vt:lpstr>
      <vt:lpstr>Hoe doen ze dat in..? Kies een land! </vt:lpstr>
      <vt:lpstr>Inrichten van een gebied</vt:lpstr>
      <vt:lpstr>Wat moet je doen om dit toe te passen voor het inrichten van een gebied?</vt:lpstr>
      <vt:lpstr>Piramide van Maslow</vt:lpstr>
      <vt:lpstr>Vrijetijdsbesteding in de buurt (IBS)</vt:lpstr>
      <vt:lpstr>gimme.a.break. / LocHal </vt:lpstr>
      <vt:lpstr>Breaks </vt:lpstr>
      <vt:lpstr>Opdracht</vt:lpstr>
      <vt:lpstr>Persona – huidige bezoeker </vt:lpstr>
      <vt:lpstr>Persona </vt:lpstr>
      <vt:lpstr>Mei vakantie! 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Tim Lagas</dc:creator>
  <cp:lastModifiedBy>Lotte de Laat</cp:lastModifiedBy>
  <cp:revision>5</cp:revision>
  <dcterms:created xsi:type="dcterms:W3CDTF">2022-03-07T14:58:56Z</dcterms:created>
  <dcterms:modified xsi:type="dcterms:W3CDTF">2024-04-24T14:07:42Z</dcterms:modified>
</cp:coreProperties>
</file>